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57" r:id="rId3"/>
    <p:sldId id="269" r:id="rId4"/>
    <p:sldId id="275" r:id="rId5"/>
    <p:sldId id="260" r:id="rId6"/>
    <p:sldId id="261" r:id="rId7"/>
    <p:sldId id="270" r:id="rId8"/>
    <p:sldId id="273" r:id="rId9"/>
    <p:sldId id="274" r:id="rId10"/>
    <p:sldId id="271" r:id="rId11"/>
    <p:sldId id="277" r:id="rId12"/>
    <p:sldId id="278" r:id="rId13"/>
    <p:sldId id="258" r:id="rId14"/>
    <p:sldId id="276" r:id="rId15"/>
    <p:sldId id="263" r:id="rId16"/>
    <p:sldId id="267" r:id="rId17"/>
    <p:sldId id="268" r:id="rId18"/>
    <p:sldId id="279" r:id="rId19"/>
    <p:sldId id="265" r:id="rId20"/>
    <p:sldId id="280" r:id="rId21"/>
    <p:sldId id="259" r:id="rId22"/>
    <p:sldId id="266" r:id="rId23"/>
    <p:sldId id="272" r:id="rId24"/>
    <p:sldId id="287" r:id="rId25"/>
    <p:sldId id="286" r:id="rId26"/>
    <p:sldId id="281" r:id="rId27"/>
    <p:sldId id="283" r:id="rId28"/>
    <p:sldId id="284" r:id="rId29"/>
    <p:sldId id="285" r:id="rId30"/>
    <p:sldId id="282" r:id="rId31"/>
    <p:sldId id="264"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392" y="-33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EDCE39-03A0-4A49-B14F-82970B5F0389}" type="datetimeFigureOut">
              <a:rPr lang="en-GB" smtClean="0"/>
              <a:pPr/>
              <a:t>21/10/2014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65EB999-1D18-4B20-91C5-F8EDE2B883EF}" type="slidenum">
              <a:rPr lang="en-GB" smtClean="0"/>
              <a:pPr/>
              <a:t>‹#›</a:t>
            </a:fld>
            <a:endParaRPr lang="en-GB"/>
          </a:p>
        </p:txBody>
      </p:sp>
    </p:spTree>
    <p:extLst>
      <p:ext uri="{BB962C8B-B14F-4D97-AF65-F5344CB8AC3E}">
        <p14:creationId xmlns:p14="http://schemas.microsoft.com/office/powerpoint/2010/main" val="3770720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Quote from P. J. </a:t>
            </a:r>
            <a:r>
              <a:rPr lang="en-GB" dirty="0" err="1" smtClean="0"/>
              <a:t>Grigg</a:t>
            </a:r>
            <a:r>
              <a:rPr lang="en-GB" dirty="0" smtClean="0"/>
              <a:t>, </a:t>
            </a:r>
            <a:r>
              <a:rPr lang="en-GB" i="1" dirty="0" smtClean="0"/>
              <a:t>Prejudice</a:t>
            </a:r>
            <a:r>
              <a:rPr lang="en-GB" i="1" baseline="0" dirty="0" smtClean="0"/>
              <a:t> and Judgement</a:t>
            </a:r>
            <a:r>
              <a:rPr lang="en-GB" i="0" baseline="0" dirty="0" smtClean="0"/>
              <a:t> (London: Jonathan Cape, 1948),</a:t>
            </a:r>
            <a:r>
              <a:rPr lang="en-GB" dirty="0" smtClean="0"/>
              <a:t> p.175.</a:t>
            </a:r>
          </a:p>
          <a:p>
            <a:r>
              <a:rPr lang="en-GB" dirty="0" smtClean="0"/>
              <a:t>In</a:t>
            </a:r>
            <a:r>
              <a:rPr lang="en-GB" baseline="0" dirty="0" smtClean="0"/>
              <a:t> CHAR18/12B/158-9: WSC to </a:t>
            </a:r>
            <a:r>
              <a:rPr lang="en-GB" baseline="0" dirty="0" err="1" smtClean="0"/>
              <a:t>Grigg</a:t>
            </a:r>
            <a:r>
              <a:rPr lang="en-GB" baseline="0" dirty="0" smtClean="0"/>
              <a:t>, 29 April 1925, Churchill observes that Sir George Barstow is examining Japanese naval expenditure.</a:t>
            </a:r>
            <a:endParaRPr lang="en-GB" dirty="0"/>
          </a:p>
        </p:txBody>
      </p:sp>
      <p:sp>
        <p:nvSpPr>
          <p:cNvPr id="4" name="Slide Number Placeholder 3"/>
          <p:cNvSpPr>
            <a:spLocks noGrp="1"/>
          </p:cNvSpPr>
          <p:nvPr>
            <p:ph type="sldNum" sz="quarter" idx="10"/>
          </p:nvPr>
        </p:nvSpPr>
        <p:spPr/>
        <p:txBody>
          <a:bodyPr/>
          <a:lstStyle/>
          <a:p>
            <a:fld id="{B65EB999-1D18-4B20-91C5-F8EDE2B883EF}" type="slidenum">
              <a:rPr lang="en-GB" smtClean="0"/>
              <a:pPr/>
              <a:t>6</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Quote is from CHAR18/1: WSC to Lord Salisbury, 9 December 1924.</a:t>
            </a:r>
            <a:endParaRPr lang="en-GB" dirty="0"/>
          </a:p>
        </p:txBody>
      </p:sp>
      <p:sp>
        <p:nvSpPr>
          <p:cNvPr id="4" name="Slide Number Placeholder 3"/>
          <p:cNvSpPr>
            <a:spLocks noGrp="1"/>
          </p:cNvSpPr>
          <p:nvPr>
            <p:ph type="sldNum" sz="quarter" idx="10"/>
          </p:nvPr>
        </p:nvSpPr>
        <p:spPr/>
        <p:txBody>
          <a:bodyPr/>
          <a:lstStyle/>
          <a:p>
            <a:fld id="{B65EB999-1D18-4B20-91C5-F8EDE2B883EF}" type="slidenum">
              <a:rPr lang="en-GB" smtClean="0"/>
              <a:pPr/>
              <a:t>24</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Douglas</a:t>
            </a:r>
            <a:r>
              <a:rPr lang="en-GB" baseline="0" dirty="0" smtClean="0"/>
              <a:t> </a:t>
            </a:r>
            <a:r>
              <a:rPr lang="en-GB" baseline="0" dirty="0" err="1" smtClean="0"/>
              <a:t>Mair</a:t>
            </a:r>
            <a:r>
              <a:rPr lang="en-GB" baseline="0" dirty="0" smtClean="0"/>
              <a:t> ‘Industrial De-Rating: Panacea or Palliative?’ </a:t>
            </a:r>
            <a:r>
              <a:rPr lang="en-GB" i="1" baseline="0" dirty="0" smtClean="0"/>
              <a:t>Scottish Journal of Political Economy</a:t>
            </a:r>
            <a:r>
              <a:rPr lang="en-GB" i="0" baseline="0" dirty="0" smtClean="0"/>
              <a:t> 33/2 (1986), 159-70 (167-8).</a:t>
            </a:r>
            <a:endParaRPr lang="en-GB" dirty="0"/>
          </a:p>
        </p:txBody>
      </p:sp>
      <p:sp>
        <p:nvSpPr>
          <p:cNvPr id="4" name="Slide Number Placeholder 3"/>
          <p:cNvSpPr>
            <a:spLocks noGrp="1"/>
          </p:cNvSpPr>
          <p:nvPr>
            <p:ph type="sldNum" sz="quarter" idx="10"/>
          </p:nvPr>
        </p:nvSpPr>
        <p:spPr/>
        <p:txBody>
          <a:bodyPr/>
          <a:lstStyle/>
          <a:p>
            <a:fld id="{B65EB999-1D18-4B20-91C5-F8EDE2B883EF}" type="slidenum">
              <a:rPr lang="en-GB" smtClean="0"/>
              <a:pPr/>
              <a:t>25</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Quotes</a:t>
            </a:r>
            <a:r>
              <a:rPr lang="en-GB" baseline="0" dirty="0" smtClean="0"/>
              <a:t> are from </a:t>
            </a:r>
            <a:r>
              <a:rPr lang="en-GB" dirty="0" smtClean="0"/>
              <a:t>CHAR18/75/167-73: WSC to Fisher, 14 September 1928</a:t>
            </a:r>
            <a:r>
              <a:rPr lang="en-GB" baseline="0" dirty="0" smtClean="0"/>
              <a:t> and </a:t>
            </a:r>
            <a:r>
              <a:rPr lang="en-GB" dirty="0" smtClean="0"/>
              <a:t>CHAR18/2/62-71: WSC</a:t>
            </a:r>
            <a:r>
              <a:rPr lang="en-GB" baseline="0" dirty="0" smtClean="0"/>
              <a:t> to Stanley Baldwin, 13 December 1924.</a:t>
            </a:r>
            <a:endParaRPr lang="en-GB" dirty="0"/>
          </a:p>
        </p:txBody>
      </p:sp>
      <p:sp>
        <p:nvSpPr>
          <p:cNvPr id="4" name="Slide Number Placeholder 3"/>
          <p:cNvSpPr>
            <a:spLocks noGrp="1"/>
          </p:cNvSpPr>
          <p:nvPr>
            <p:ph type="sldNum" sz="quarter" idx="10"/>
          </p:nvPr>
        </p:nvSpPr>
        <p:spPr/>
        <p:txBody>
          <a:bodyPr/>
          <a:lstStyle/>
          <a:p>
            <a:fld id="{B65EB999-1D18-4B20-91C5-F8EDE2B883EF}" type="slidenum">
              <a:rPr lang="en-GB" smtClean="0"/>
              <a:pPr/>
              <a:t>28</a:t>
            </a:fld>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See CHAR18/9/6-9: Lord Robert Cecil</a:t>
            </a:r>
            <a:r>
              <a:rPr lang="en-GB" baseline="0" dirty="0" smtClean="0"/>
              <a:t> to WSC, 24 July 1925 and CHAR18/75: WSC to Frederick Leith Ross, 23 September 1928.</a:t>
            </a:r>
            <a:endParaRPr lang="en-GB" dirty="0"/>
          </a:p>
        </p:txBody>
      </p:sp>
      <p:sp>
        <p:nvSpPr>
          <p:cNvPr id="4" name="Slide Number Placeholder 3"/>
          <p:cNvSpPr>
            <a:spLocks noGrp="1"/>
          </p:cNvSpPr>
          <p:nvPr>
            <p:ph type="sldNum" sz="quarter" idx="10"/>
          </p:nvPr>
        </p:nvSpPr>
        <p:spPr/>
        <p:txBody>
          <a:bodyPr/>
          <a:lstStyle/>
          <a:p>
            <a:fld id="{B65EB999-1D18-4B20-91C5-F8EDE2B883EF}" type="slidenum">
              <a:rPr lang="en-GB" smtClean="0"/>
              <a:pPr/>
              <a:t>29</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Quote is from CHAR18/71:10-16: WSC to Sir</a:t>
            </a:r>
            <a:r>
              <a:rPr lang="en-GB" baseline="0" dirty="0" smtClean="0"/>
              <a:t> Otto Niemeyer, 20 May 1927.</a:t>
            </a:r>
            <a:endParaRPr lang="en-GB" dirty="0"/>
          </a:p>
        </p:txBody>
      </p:sp>
      <p:sp>
        <p:nvSpPr>
          <p:cNvPr id="4" name="Slide Number Placeholder 3"/>
          <p:cNvSpPr>
            <a:spLocks noGrp="1"/>
          </p:cNvSpPr>
          <p:nvPr>
            <p:ph type="sldNum" sz="quarter" idx="10"/>
          </p:nvPr>
        </p:nvSpPr>
        <p:spPr/>
        <p:txBody>
          <a:bodyPr/>
          <a:lstStyle/>
          <a:p>
            <a:fld id="{B65EB999-1D18-4B20-91C5-F8EDE2B883EF}" type="slidenum">
              <a:rPr lang="en-GB" smtClean="0"/>
              <a:pPr/>
              <a:t>7</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Quote is</a:t>
            </a:r>
            <a:r>
              <a:rPr lang="en-GB" baseline="0" dirty="0" smtClean="0"/>
              <a:t> from CHAR18/40/55-8: WSC to Niemeyer, 26 January 1927.</a:t>
            </a:r>
            <a:endParaRPr lang="en-GB" dirty="0"/>
          </a:p>
        </p:txBody>
      </p:sp>
      <p:sp>
        <p:nvSpPr>
          <p:cNvPr id="4" name="Slide Number Placeholder 3"/>
          <p:cNvSpPr>
            <a:spLocks noGrp="1"/>
          </p:cNvSpPr>
          <p:nvPr>
            <p:ph type="sldNum" sz="quarter" idx="10"/>
          </p:nvPr>
        </p:nvSpPr>
        <p:spPr/>
        <p:txBody>
          <a:bodyPr/>
          <a:lstStyle/>
          <a:p>
            <a:fld id="{B65EB999-1D18-4B20-91C5-F8EDE2B883EF}" type="slidenum">
              <a:rPr lang="en-GB" smtClean="0"/>
              <a:pPr/>
              <a:t>8</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kern="1200" dirty="0" smtClean="0">
                <a:solidFill>
                  <a:schemeClr val="tx1"/>
                </a:solidFill>
                <a:latin typeface="+mn-lt"/>
                <a:ea typeface="+mn-ea"/>
                <a:cs typeface="+mn-cs"/>
              </a:rPr>
              <a:t>Gustav Cassel ‘The Restoration of the Gold Standard’ </a:t>
            </a:r>
            <a:r>
              <a:rPr lang="en-GB" sz="1200" i="1" kern="1200" dirty="0" err="1" smtClean="0">
                <a:solidFill>
                  <a:schemeClr val="tx1"/>
                </a:solidFill>
                <a:latin typeface="+mn-lt"/>
                <a:ea typeface="+mn-ea"/>
                <a:cs typeface="+mn-cs"/>
              </a:rPr>
              <a:t>Economica</a:t>
            </a:r>
            <a:r>
              <a:rPr lang="en-GB" sz="1200" kern="1200" dirty="0" smtClean="0">
                <a:solidFill>
                  <a:schemeClr val="tx1"/>
                </a:solidFill>
                <a:latin typeface="+mn-lt"/>
                <a:ea typeface="+mn-ea"/>
                <a:cs typeface="+mn-cs"/>
              </a:rPr>
              <a:t> 9 (1923), 171-85 (171). Cassel was Professor of Economics at the University of Stockholm</a:t>
            </a:r>
            <a:r>
              <a:rPr lang="en-GB" sz="1200" kern="1200" baseline="0" dirty="0" smtClean="0">
                <a:solidFill>
                  <a:schemeClr val="tx1"/>
                </a:solidFill>
                <a:latin typeface="+mn-lt"/>
                <a:ea typeface="+mn-ea"/>
                <a:cs typeface="+mn-cs"/>
              </a:rPr>
              <a:t> 1903-36. In memoranda to the League of Nations in 1920-21 he developed the theory of purchasing power parity and was thus one of the most influential commentators on international finance in this period.</a:t>
            </a:r>
            <a:endParaRPr lang="en-GB" dirty="0"/>
          </a:p>
        </p:txBody>
      </p:sp>
      <p:sp>
        <p:nvSpPr>
          <p:cNvPr id="4" name="Slide Number Placeholder 3"/>
          <p:cNvSpPr>
            <a:spLocks noGrp="1"/>
          </p:cNvSpPr>
          <p:nvPr>
            <p:ph type="sldNum" sz="quarter" idx="10"/>
          </p:nvPr>
        </p:nvSpPr>
        <p:spPr/>
        <p:txBody>
          <a:bodyPr/>
          <a:lstStyle/>
          <a:p>
            <a:fld id="{B65EB999-1D18-4B20-91C5-F8EDE2B883EF}" type="slidenum">
              <a:rPr lang="en-GB" smtClean="0"/>
              <a:pPr/>
              <a:t>12</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kern="1200" dirty="0" smtClean="0">
                <a:solidFill>
                  <a:schemeClr val="tx1"/>
                </a:solidFill>
                <a:latin typeface="+mn-lt"/>
                <a:ea typeface="+mn-ea"/>
                <a:cs typeface="+mn-cs"/>
              </a:rPr>
              <a:t>Gustav Cassel ‘The Restoration of the Gold Standard’ </a:t>
            </a:r>
            <a:r>
              <a:rPr lang="en-GB" sz="1200" i="1" kern="1200" dirty="0" err="1" smtClean="0">
                <a:solidFill>
                  <a:schemeClr val="tx1"/>
                </a:solidFill>
                <a:latin typeface="+mn-lt"/>
                <a:ea typeface="+mn-ea"/>
                <a:cs typeface="+mn-cs"/>
              </a:rPr>
              <a:t>Economica</a:t>
            </a:r>
            <a:r>
              <a:rPr lang="en-GB" sz="1200" kern="1200" dirty="0" smtClean="0">
                <a:solidFill>
                  <a:schemeClr val="tx1"/>
                </a:solidFill>
                <a:latin typeface="+mn-lt"/>
                <a:ea typeface="+mn-ea"/>
                <a:cs typeface="+mn-cs"/>
              </a:rPr>
              <a:t> 9 (1923), 171-85 (173).</a:t>
            </a:r>
            <a:endParaRPr lang="en-GB" dirty="0"/>
          </a:p>
        </p:txBody>
      </p:sp>
      <p:sp>
        <p:nvSpPr>
          <p:cNvPr id="4" name="Slide Number Placeholder 3"/>
          <p:cNvSpPr>
            <a:spLocks noGrp="1"/>
          </p:cNvSpPr>
          <p:nvPr>
            <p:ph type="sldNum" sz="quarter" idx="10"/>
          </p:nvPr>
        </p:nvSpPr>
        <p:spPr/>
        <p:txBody>
          <a:bodyPr/>
          <a:lstStyle/>
          <a:p>
            <a:fld id="{B65EB999-1D18-4B20-91C5-F8EDE2B883EF}" type="slidenum">
              <a:rPr lang="en-GB" smtClean="0"/>
              <a:pPr/>
              <a:t>14</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CHAR18/40/78-86: R. G. </a:t>
            </a:r>
            <a:r>
              <a:rPr lang="en-GB" dirty="0" err="1" smtClean="0"/>
              <a:t>Hawtrey</a:t>
            </a:r>
            <a:r>
              <a:rPr lang="en-GB" dirty="0" smtClean="0"/>
              <a:t>, ‘Mr Keynes on Mr McKenna’, 18 February 1927.</a:t>
            </a:r>
            <a:endParaRPr lang="en-GB" dirty="0"/>
          </a:p>
        </p:txBody>
      </p:sp>
      <p:sp>
        <p:nvSpPr>
          <p:cNvPr id="4" name="Slide Number Placeholder 3"/>
          <p:cNvSpPr>
            <a:spLocks noGrp="1"/>
          </p:cNvSpPr>
          <p:nvPr>
            <p:ph type="sldNum" sz="quarter" idx="10"/>
          </p:nvPr>
        </p:nvSpPr>
        <p:spPr/>
        <p:txBody>
          <a:bodyPr/>
          <a:lstStyle/>
          <a:p>
            <a:fld id="{B65EB999-1D18-4B20-91C5-F8EDE2B883EF}" type="slidenum">
              <a:rPr lang="en-GB" smtClean="0"/>
              <a:pPr/>
              <a:t>17</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mn-lt"/>
                <a:ea typeface="+mn-ea"/>
                <a:cs typeface="+mn-cs"/>
              </a:rPr>
              <a:t>Gustav Cassel ‘The Restoration of the Gold Standard’ </a:t>
            </a:r>
            <a:r>
              <a:rPr lang="en-GB" sz="1200" i="1" kern="1200" dirty="0" err="1" smtClean="0">
                <a:solidFill>
                  <a:schemeClr val="tx1"/>
                </a:solidFill>
                <a:latin typeface="+mn-lt"/>
                <a:ea typeface="+mn-ea"/>
                <a:cs typeface="+mn-cs"/>
              </a:rPr>
              <a:t>Economica</a:t>
            </a:r>
            <a:r>
              <a:rPr lang="en-GB" sz="1200" kern="1200" dirty="0" smtClean="0">
                <a:solidFill>
                  <a:schemeClr val="tx1"/>
                </a:solidFill>
                <a:latin typeface="+mn-lt"/>
                <a:ea typeface="+mn-ea"/>
                <a:cs typeface="+mn-cs"/>
              </a:rPr>
              <a:t> 9 (1923), 171-85 .</a:t>
            </a:r>
            <a:endParaRPr lang="en-GB" dirty="0" smtClean="0"/>
          </a:p>
          <a:p>
            <a:endParaRPr lang="en-GB" dirty="0"/>
          </a:p>
        </p:txBody>
      </p:sp>
      <p:sp>
        <p:nvSpPr>
          <p:cNvPr id="4" name="Slide Number Placeholder 3"/>
          <p:cNvSpPr>
            <a:spLocks noGrp="1"/>
          </p:cNvSpPr>
          <p:nvPr>
            <p:ph type="sldNum" sz="quarter" idx="10"/>
          </p:nvPr>
        </p:nvSpPr>
        <p:spPr/>
        <p:txBody>
          <a:bodyPr/>
          <a:lstStyle/>
          <a:p>
            <a:fld id="{B65EB999-1D18-4B20-91C5-F8EDE2B883EF}" type="slidenum">
              <a:rPr lang="en-GB" smtClean="0"/>
              <a:pPr/>
              <a:t>19</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Quotes</a:t>
            </a:r>
            <a:r>
              <a:rPr lang="en-GB" baseline="0" dirty="0" smtClean="0"/>
              <a:t> from CHAR22/87/46: </a:t>
            </a:r>
            <a:r>
              <a:rPr lang="en-GB" sz="1200" kern="1200" dirty="0" smtClean="0">
                <a:solidFill>
                  <a:schemeClr val="tx1"/>
                </a:solidFill>
                <a:latin typeface="+mn-lt"/>
                <a:ea typeface="+mn-ea"/>
                <a:cs typeface="+mn-cs"/>
              </a:rPr>
              <a:t>CP55(26), WSC ‘The Gold Standard’, 10 February 1926.</a:t>
            </a:r>
            <a:r>
              <a:rPr lang="en-GB" sz="1200" kern="1200" baseline="0" dirty="0" smtClean="0">
                <a:solidFill>
                  <a:schemeClr val="tx1"/>
                </a:solidFill>
                <a:latin typeface="+mn-lt"/>
                <a:ea typeface="+mn-ea"/>
                <a:cs typeface="+mn-cs"/>
              </a:rPr>
              <a:t> McKenna’s remarks as Chairman to the Annual Meeting of the Midland Bank (26 January 1926) are at pp3-4 and Cassel’s article from the </a:t>
            </a:r>
            <a:r>
              <a:rPr lang="en-GB" sz="1200" i="1" kern="1200" baseline="0" dirty="0" smtClean="0">
                <a:solidFill>
                  <a:schemeClr val="tx1"/>
                </a:solidFill>
                <a:latin typeface="+mn-lt"/>
                <a:ea typeface="+mn-ea"/>
                <a:cs typeface="+mn-cs"/>
              </a:rPr>
              <a:t>Times Annual Financial and Commercial Review</a:t>
            </a:r>
            <a:r>
              <a:rPr lang="en-GB" sz="1200" i="0" kern="1200" baseline="0" dirty="0" smtClean="0">
                <a:solidFill>
                  <a:schemeClr val="tx1"/>
                </a:solidFill>
                <a:latin typeface="+mn-lt"/>
                <a:ea typeface="+mn-ea"/>
                <a:cs typeface="+mn-cs"/>
              </a:rPr>
              <a:t> (9 February 1926) is at pp.6-9.</a:t>
            </a:r>
            <a:endParaRPr lang="en-GB" dirty="0"/>
          </a:p>
        </p:txBody>
      </p:sp>
      <p:sp>
        <p:nvSpPr>
          <p:cNvPr id="4" name="Slide Number Placeholder 3"/>
          <p:cNvSpPr>
            <a:spLocks noGrp="1"/>
          </p:cNvSpPr>
          <p:nvPr>
            <p:ph type="sldNum" sz="quarter" idx="10"/>
          </p:nvPr>
        </p:nvSpPr>
        <p:spPr/>
        <p:txBody>
          <a:bodyPr/>
          <a:lstStyle/>
          <a:p>
            <a:fld id="{B65EB999-1D18-4B20-91C5-F8EDE2B883EF}" type="slidenum">
              <a:rPr lang="en-GB" smtClean="0"/>
              <a:pPr/>
              <a:t>20</a:t>
            </a:fld>
            <a:endParaRPr lang="en-GB"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CHAR22/87/46: </a:t>
            </a:r>
            <a:r>
              <a:rPr lang="en-GB" sz="1200" kern="1200" dirty="0" smtClean="0">
                <a:solidFill>
                  <a:schemeClr val="tx1"/>
                </a:solidFill>
                <a:latin typeface="+mn-lt"/>
                <a:ea typeface="+mn-ea"/>
                <a:cs typeface="+mn-cs"/>
              </a:rPr>
              <a:t>CP55(26), WSC ‘The Gold Standard’, 10 February 1926.</a:t>
            </a:r>
            <a:r>
              <a:rPr lang="en-GB" sz="1200" kern="1200" baseline="0" dirty="0" smtClean="0">
                <a:solidFill>
                  <a:schemeClr val="tx1"/>
                </a:solidFill>
                <a:latin typeface="+mn-lt"/>
                <a:ea typeface="+mn-ea"/>
                <a:cs typeface="+mn-cs"/>
              </a:rPr>
              <a:t> Cassel’s article from the </a:t>
            </a:r>
            <a:r>
              <a:rPr lang="en-GB" sz="1200" i="1" kern="1200" baseline="0" dirty="0" smtClean="0">
                <a:solidFill>
                  <a:schemeClr val="tx1"/>
                </a:solidFill>
                <a:latin typeface="+mn-lt"/>
                <a:ea typeface="+mn-ea"/>
                <a:cs typeface="+mn-cs"/>
              </a:rPr>
              <a:t>Times Annual Financial and Commercial Review</a:t>
            </a:r>
            <a:r>
              <a:rPr lang="en-GB" sz="1200" i="0" kern="1200" baseline="0" dirty="0" smtClean="0">
                <a:solidFill>
                  <a:schemeClr val="tx1"/>
                </a:solidFill>
                <a:latin typeface="+mn-lt"/>
                <a:ea typeface="+mn-ea"/>
                <a:cs typeface="+mn-cs"/>
              </a:rPr>
              <a:t> (9 February 1926) is at pp.6-9.</a:t>
            </a:r>
            <a:endParaRPr lang="en-GB" dirty="0" smtClean="0"/>
          </a:p>
          <a:p>
            <a:endParaRPr lang="en-GB" dirty="0"/>
          </a:p>
        </p:txBody>
      </p:sp>
      <p:sp>
        <p:nvSpPr>
          <p:cNvPr id="4" name="Slide Number Placeholder 3"/>
          <p:cNvSpPr>
            <a:spLocks noGrp="1"/>
          </p:cNvSpPr>
          <p:nvPr>
            <p:ph type="sldNum" sz="quarter" idx="10"/>
          </p:nvPr>
        </p:nvSpPr>
        <p:spPr/>
        <p:txBody>
          <a:bodyPr/>
          <a:lstStyle/>
          <a:p>
            <a:fld id="{B65EB999-1D18-4B20-91C5-F8EDE2B883EF}" type="slidenum">
              <a:rPr lang="en-GB" smtClean="0"/>
              <a:pPr/>
              <a:t>21</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B3B1D72-5AD6-43EA-9225-D7B9625B80B2}" type="datetimeFigureOut">
              <a:rPr lang="en-GB" smtClean="0"/>
              <a:pPr/>
              <a:t>21/10/2014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9EE74E-E7F1-4314-BD2A-2686E49E2BAA}"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B3B1D72-5AD6-43EA-9225-D7B9625B80B2}" type="datetimeFigureOut">
              <a:rPr lang="en-GB" smtClean="0"/>
              <a:pPr/>
              <a:t>21/10/2014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9EE74E-E7F1-4314-BD2A-2686E49E2BAA}"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B3B1D72-5AD6-43EA-9225-D7B9625B80B2}" type="datetimeFigureOut">
              <a:rPr lang="en-GB" smtClean="0"/>
              <a:pPr/>
              <a:t>21/10/2014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9EE74E-E7F1-4314-BD2A-2686E49E2BAA}"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B3B1D72-5AD6-43EA-9225-D7B9625B80B2}" type="datetimeFigureOut">
              <a:rPr lang="en-GB" smtClean="0"/>
              <a:pPr/>
              <a:t>21/10/2014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9EE74E-E7F1-4314-BD2A-2686E49E2BAA}"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3B1D72-5AD6-43EA-9225-D7B9625B80B2}" type="datetimeFigureOut">
              <a:rPr lang="en-GB" smtClean="0"/>
              <a:pPr/>
              <a:t>21/10/2014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9EE74E-E7F1-4314-BD2A-2686E49E2BAA}"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B3B1D72-5AD6-43EA-9225-D7B9625B80B2}" type="datetimeFigureOut">
              <a:rPr lang="en-GB" smtClean="0"/>
              <a:pPr/>
              <a:t>21/10/2014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49EE74E-E7F1-4314-BD2A-2686E49E2BAA}"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B3B1D72-5AD6-43EA-9225-D7B9625B80B2}" type="datetimeFigureOut">
              <a:rPr lang="en-GB" smtClean="0"/>
              <a:pPr/>
              <a:t>21/10/2014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49EE74E-E7F1-4314-BD2A-2686E49E2BAA}"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B3B1D72-5AD6-43EA-9225-D7B9625B80B2}" type="datetimeFigureOut">
              <a:rPr lang="en-GB" smtClean="0"/>
              <a:pPr/>
              <a:t>21/10/2014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49EE74E-E7F1-4314-BD2A-2686E49E2BAA}"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3B1D72-5AD6-43EA-9225-D7B9625B80B2}" type="datetimeFigureOut">
              <a:rPr lang="en-GB" smtClean="0"/>
              <a:pPr/>
              <a:t>21/10/2014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49EE74E-E7F1-4314-BD2A-2686E49E2BAA}"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3B1D72-5AD6-43EA-9225-D7B9625B80B2}" type="datetimeFigureOut">
              <a:rPr lang="en-GB" smtClean="0"/>
              <a:pPr/>
              <a:t>21/10/2014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49EE74E-E7F1-4314-BD2A-2686E49E2BAA}"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3B1D72-5AD6-43EA-9225-D7B9625B80B2}" type="datetimeFigureOut">
              <a:rPr lang="en-GB" smtClean="0"/>
              <a:pPr/>
              <a:t>21/10/2014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49EE74E-E7F1-4314-BD2A-2686E49E2BAA}"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3B1D72-5AD6-43EA-9225-D7B9625B80B2}" type="datetimeFigureOut">
              <a:rPr lang="en-GB" smtClean="0"/>
              <a:pPr/>
              <a:t>21/10/2014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9EE74E-E7F1-4314-BD2A-2686E49E2BAA}"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4000" dirty="0" smtClean="0"/>
              <a:t>Churchill as Chancellor of the Exchequer 1924-29</a:t>
            </a:r>
            <a:endParaRPr lang="en-GB" sz="4000" dirty="0"/>
          </a:p>
        </p:txBody>
      </p:sp>
      <p:sp>
        <p:nvSpPr>
          <p:cNvPr id="3" name="Subtitle 2"/>
          <p:cNvSpPr>
            <a:spLocks noGrp="1"/>
          </p:cNvSpPr>
          <p:nvPr>
            <p:ph type="subTitle" idx="1"/>
          </p:nvPr>
        </p:nvSpPr>
        <p:spPr/>
        <p:txBody>
          <a:bodyPr>
            <a:normAutofit/>
          </a:bodyPr>
          <a:lstStyle/>
          <a:p>
            <a:r>
              <a:rPr lang="en-GB" sz="4000" dirty="0" smtClean="0"/>
              <a:t>The Price of Gold?</a:t>
            </a:r>
            <a:endParaRPr lang="en-GB" sz="4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to Encourage Enterprise?</a:t>
            </a:r>
            <a:endParaRPr lang="en-GB" dirty="0"/>
          </a:p>
        </p:txBody>
      </p:sp>
      <p:sp>
        <p:nvSpPr>
          <p:cNvPr id="3" name="Content Placeholder 2"/>
          <p:cNvSpPr>
            <a:spLocks noGrp="1"/>
          </p:cNvSpPr>
          <p:nvPr>
            <p:ph idx="1"/>
          </p:nvPr>
        </p:nvSpPr>
        <p:spPr/>
        <p:txBody>
          <a:bodyPr/>
          <a:lstStyle/>
          <a:p>
            <a:r>
              <a:rPr lang="en-GB" dirty="0" smtClean="0"/>
              <a:t>Churchill’s preferences for expansion were set out in his first Budget in 1925:</a:t>
            </a:r>
          </a:p>
          <a:p>
            <a:pPr>
              <a:buNone/>
            </a:pPr>
            <a:r>
              <a:rPr lang="en-GB" dirty="0" smtClean="0"/>
              <a:t>		(</a:t>
            </a:r>
            <a:r>
              <a:rPr lang="en-GB" dirty="0" err="1" smtClean="0"/>
              <a:t>i</a:t>
            </a:r>
            <a:r>
              <a:rPr lang="en-GB" dirty="0" smtClean="0"/>
              <a:t>) Tax reductions to encourage production;</a:t>
            </a:r>
          </a:p>
          <a:p>
            <a:pPr>
              <a:buNone/>
            </a:pPr>
            <a:r>
              <a:rPr lang="en-GB" dirty="0" smtClean="0"/>
              <a:t>		(ii) His room for manoeuvre on this was however limited. Accordingly he also sought to encourage the expansion of international trade by debt reductions and the restoration of the Gold Standard.</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Gold Debate: Background</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Convertibility of Sterling into gold had effectively been suspended with the outbreak of war in August 1914.</a:t>
            </a:r>
          </a:p>
          <a:p>
            <a:r>
              <a:rPr lang="en-GB" dirty="0" smtClean="0"/>
              <a:t>Wartime inflation in Britain led to a large effective depreciation of Sterling against the Dollar (to £1 = $3.40 by February 1920). A huge US trade surplus and net gold imports helped to drive this devaluation, making restoration of British gold payments impossible.</a:t>
            </a:r>
          </a:p>
          <a:p>
            <a:r>
              <a:rPr lang="en-GB" dirty="0" smtClean="0"/>
              <a:t>In 1919 restoration of the Standard was formally suspended. This prevented the export of gold and silver bullion. In 1920 legislation required the situation to be reviewed within five years.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Return to Gold?</a:t>
            </a:r>
            <a:endParaRPr lang="en-GB" dirty="0"/>
          </a:p>
        </p:txBody>
      </p:sp>
      <p:sp>
        <p:nvSpPr>
          <p:cNvPr id="3" name="Content Placeholder 2"/>
          <p:cNvSpPr>
            <a:spLocks noGrp="1"/>
          </p:cNvSpPr>
          <p:nvPr>
            <p:ph idx="1"/>
          </p:nvPr>
        </p:nvSpPr>
        <p:spPr/>
        <p:txBody>
          <a:bodyPr>
            <a:normAutofit lnSpcReduction="10000"/>
          </a:bodyPr>
          <a:lstStyle/>
          <a:p>
            <a:r>
              <a:rPr lang="en-GB" dirty="0" smtClean="0"/>
              <a:t>Chaos in the </a:t>
            </a:r>
            <a:r>
              <a:rPr lang="en-GB" dirty="0" err="1" smtClean="0"/>
              <a:t>postwar</a:t>
            </a:r>
            <a:r>
              <a:rPr lang="en-GB" dirty="0" smtClean="0"/>
              <a:t> monetary system exacerbated problems of restoring trade.</a:t>
            </a:r>
          </a:p>
          <a:p>
            <a:r>
              <a:rPr lang="en-GB" dirty="0" smtClean="0"/>
              <a:t>Historically paper-based currencies had been unstable and prone to inflation.</a:t>
            </a:r>
          </a:p>
          <a:p>
            <a:r>
              <a:rPr lang="en-GB" dirty="0" smtClean="0"/>
              <a:t>Gustav Cassel (1923) argued ‘This result has so fully discredited the paper standards in the eyes of the general public that the desire for the return to the gold standard has become very general and very powerful’.</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Gold, Stability and Recovery</a:t>
            </a:r>
            <a:endParaRPr lang="en-GB" dirty="0"/>
          </a:p>
        </p:txBody>
      </p:sp>
      <p:sp>
        <p:nvSpPr>
          <p:cNvPr id="3" name="Content Placeholder 2"/>
          <p:cNvSpPr>
            <a:spLocks noGrp="1"/>
          </p:cNvSpPr>
          <p:nvPr>
            <p:ph idx="1"/>
          </p:nvPr>
        </p:nvSpPr>
        <p:spPr/>
        <p:txBody>
          <a:bodyPr>
            <a:noAutofit/>
          </a:bodyPr>
          <a:lstStyle/>
          <a:p>
            <a:r>
              <a:rPr lang="en-GB" sz="2800" dirty="0" smtClean="0"/>
              <a:t>The Genoa Economic Conference (1922) concluded that currency stability was essential for European economic recovery.</a:t>
            </a:r>
          </a:p>
          <a:p>
            <a:r>
              <a:rPr lang="en-GB" sz="2800" dirty="0" smtClean="0"/>
              <a:t>Gold was seen as providing that stability for currencies: in 1925 Churchill fixed the price at £3/17/10 per ounce. Effectively this also fixed international currency parities (for instance, a return to the pre-1914 parity of £1 = $4.86).</a:t>
            </a:r>
          </a:p>
          <a:p>
            <a:endParaRPr lang="en-GB" sz="24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Defining the Gold Standard</a:t>
            </a: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In theory the Standard prevented the over-expansion of credit through requiring a relationship to gold reserves held in the central bank. What mattered, however, was the par of the currency to gold, not the ratio of gold reserves to money in circulation.</a:t>
            </a:r>
          </a:p>
          <a:p>
            <a:r>
              <a:rPr lang="en-GB" dirty="0" smtClean="0"/>
              <a:t>As Gustav Cassel (1923) put it: ‘The constant relation to gold must rest upon the simple fact that the internal purchasing power of the currency is in a stable proportion to the purchasing power of gold within a gold standard country’.</a:t>
            </a:r>
          </a:p>
          <a:p>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Operating the Gold Standard</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For a country like Britain, heavily dependent upon imports for food and raw materials, ‘gold bugs’ argued that the Standard would provide price stability.</a:t>
            </a:r>
          </a:p>
          <a:p>
            <a:r>
              <a:rPr lang="en-GB" dirty="0" smtClean="0"/>
              <a:t>This because the Gold Standard was seen as an automatic means for recalibrating disequilibria between economies. By tying their value to gold it was argued that it prevented governments from debauching their currencies.</a:t>
            </a:r>
          </a:p>
          <a:p>
            <a:r>
              <a:rPr lang="en-GB" dirty="0" smtClean="0"/>
              <a:t>It was also seen as a means of managing finance across the Empire.</a:t>
            </a:r>
          </a:p>
          <a:p>
            <a:r>
              <a:rPr lang="en-GB" dirty="0" smtClean="0"/>
              <a:t>Not least, it was felt to have been central to the successful expansion of trade globally before 1914, though in the inter-war years the required co-operation between central banks was not always so forthcoming.</a:t>
            </a:r>
          </a:p>
          <a:p>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Road Back to Gold</a:t>
            </a:r>
            <a:endParaRPr lang="en-GB" dirty="0"/>
          </a:p>
        </p:txBody>
      </p:sp>
      <p:sp>
        <p:nvSpPr>
          <p:cNvPr id="3" name="Content Placeholder 2"/>
          <p:cNvSpPr>
            <a:spLocks noGrp="1"/>
          </p:cNvSpPr>
          <p:nvPr>
            <p:ph idx="1"/>
          </p:nvPr>
        </p:nvSpPr>
        <p:spPr/>
        <p:txBody>
          <a:bodyPr>
            <a:normAutofit fontScale="92500"/>
          </a:bodyPr>
          <a:lstStyle/>
          <a:p>
            <a:r>
              <a:rPr lang="en-GB" dirty="0" smtClean="0"/>
              <a:t>In 1924 the Labour government set up a committee under Sir Austen Chamberlain which recommended a return to Gold.</a:t>
            </a:r>
          </a:p>
          <a:p>
            <a:r>
              <a:rPr lang="en-GB" dirty="0" smtClean="0"/>
              <a:t>Return was strongly supported by the Governor of the Bank of England, Montague Norman, and by Treasury officials led by Sir Otto Niemeyer.</a:t>
            </a:r>
          </a:p>
          <a:p>
            <a:r>
              <a:rPr lang="en-GB" dirty="0" smtClean="0"/>
              <a:t>It was opposed by John Maynard Keynes and the banker and wartime Chancellor of the Exchequer, Reginald McKenna.</a:t>
            </a:r>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Churchill and the Gold Debate</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Churchill had doubts about a return to Gold. He was concerned that it might reward the Americans for hoarding gold and hit trade and unemployment.</a:t>
            </a:r>
          </a:p>
          <a:p>
            <a:r>
              <a:rPr lang="en-GB" dirty="0" smtClean="0"/>
              <a:t>Keynes’ alternative of a managed currency was, however, seen as likely to replicate the inflationary tendencies associated with paper-based currencies. Nor would it help to restore order to international finance.</a:t>
            </a:r>
          </a:p>
          <a:p>
            <a:r>
              <a:rPr lang="en-GB" dirty="0" err="1" smtClean="0"/>
              <a:t>Hawtrey</a:t>
            </a:r>
            <a:r>
              <a:rPr lang="en-GB" dirty="0" smtClean="0"/>
              <a:t> subsequently (1927) argued that following Keynes’ prescription would mean ‘a gigantic system of relief works with borrowed money and an ever-growing burden of debt and taxation’.</a:t>
            </a:r>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Reasons for Restoration</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In his 1925 Budget speech Churchill argued the Gold Standard would:</a:t>
            </a:r>
          </a:p>
          <a:p>
            <a:pPr>
              <a:buNone/>
            </a:pPr>
            <a:r>
              <a:rPr lang="en-GB" dirty="0" smtClean="0"/>
              <a:t>		(a) prevent price fluctuations that benefit 	speculators but harm wage-earners;</a:t>
            </a:r>
          </a:p>
          <a:p>
            <a:pPr>
              <a:buNone/>
            </a:pPr>
            <a:r>
              <a:rPr lang="en-GB" dirty="0" smtClean="0"/>
              <a:t>		(b) establish a common price mechanism 	throughout the Empire;</a:t>
            </a:r>
          </a:p>
          <a:p>
            <a:pPr>
              <a:buNone/>
            </a:pPr>
            <a:r>
              <a:rPr lang="en-GB" dirty="0" smtClean="0"/>
              <a:t>		(c) Protect the City as an international 	financial centre making a large contribution to 	the British economy;</a:t>
            </a:r>
          </a:p>
          <a:p>
            <a:pPr>
              <a:buNone/>
            </a:pPr>
            <a:r>
              <a:rPr lang="en-GB" dirty="0" smtClean="0"/>
              <a:t>		(d) encourage the Americans to deploy 	their gold to expand international trade.</a:t>
            </a:r>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Implementing the Gold Standard</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The export of gold was restored but not the promise to pay gold to bearers of Bank of England notes. This was in line with Cassel’s warning (1923) that this would tend to increase demand for gold, something which had to be avoided as deflationary.</a:t>
            </a:r>
          </a:p>
          <a:p>
            <a:r>
              <a:rPr lang="en-GB" dirty="0" smtClean="0"/>
              <a:t>When the Gold Standard was restored, on 28 April 1925, price levels in Britain were still above the US. Bank Rate was raised to bring these prices down closer to parity.</a:t>
            </a:r>
          </a:p>
          <a:p>
            <a:endParaRPr lang="en-GB" dirty="0" smtClean="0"/>
          </a:p>
          <a:p>
            <a:endParaRPr lang="en-GB" dirty="0"/>
          </a:p>
        </p:txBody>
      </p:sp>
    </p:spTree>
    <p:extLst>
      <p:ext uri="{BB962C8B-B14F-4D97-AF65-F5344CB8AC3E}">
        <p14:creationId xmlns:p14="http://schemas.microsoft.com/office/powerpoint/2010/main" val="26283862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 Hindsight</a:t>
            </a: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Churchill’s Chancellorship has been overshadowed by the return to the Gold Standard and the view that this was a fateful decision, both for the industrial disputes of 1926, and because it was not sustained, Britain being driven off gold again on 20 September 1931.</a:t>
            </a:r>
          </a:p>
          <a:p>
            <a:r>
              <a:rPr lang="en-GB" dirty="0" smtClean="0"/>
              <a:t>Churchill listened to but did not follow Keynes. With hindsight Keynes’ </a:t>
            </a:r>
            <a:r>
              <a:rPr lang="en-GB" i="1" dirty="0" smtClean="0"/>
              <a:t>The Economic Consequences of Mr Churchill</a:t>
            </a:r>
            <a:r>
              <a:rPr lang="en-GB" dirty="0" smtClean="0"/>
              <a:t> came to be seen as prescient, whilst the failure of the return to the Gold Standard became associated with the 1930s Slump.</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Price of Gold?</a:t>
            </a: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McKenna (1926) argued that restoration was delayed by ‘the natural opposition to a reduction in wages, and by the high cost of production on a diminished output’.</a:t>
            </a:r>
          </a:p>
          <a:p>
            <a:r>
              <a:rPr lang="en-GB" dirty="0" smtClean="0"/>
              <a:t>These were problems that the Gold Standard might exacerbate, but did not cause: as Cassel (1926) pointed out, ‘It is very desirable that the real shortcomings of the economy of a country should not be obscured by alleging its monetary policy to be responsible for them’.</a:t>
            </a:r>
          </a:p>
          <a:p>
            <a:r>
              <a:rPr lang="en-GB" dirty="0" smtClean="0"/>
              <a:t>It did, however, exacerbate export problems for the Coal industry, leading to the 1926 industrial dispute.</a:t>
            </a:r>
          </a:p>
          <a:p>
            <a:endParaRPr lang="en-GB"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Was it a Mistake?</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Keynes claimed that the pre-war parity was about 10% too high.</a:t>
            </a:r>
          </a:p>
          <a:p>
            <a:r>
              <a:rPr lang="en-GB" dirty="0" smtClean="0"/>
              <a:t>Cassel (1926), in contrast, felt that British restoration of the Gold Standard would help to undermine US dominance of international finance.</a:t>
            </a:r>
          </a:p>
          <a:p>
            <a:r>
              <a:rPr lang="en-GB" dirty="0" smtClean="0"/>
              <a:t>Large gold holdings in the US (and France) tended, however, to push up credit and prices there. This produced deflation elsewhere, exacerbated by actions such as the 1930 Smoot-Hawley tariffs.</a:t>
            </a:r>
            <a:endParaRPr lang="en-GB"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Gold and Expansion</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The restoration of the Gold Standard therefore did not achieve the goals Churchill hoped for, but this was as much because of failures in its co-ordination as because of the Standard itself. </a:t>
            </a:r>
          </a:p>
          <a:p>
            <a:r>
              <a:rPr lang="en-GB" dirty="0" smtClean="0"/>
              <a:t>This restoration did not in itself prove sufficient to correct the imbalances in the world economy which had led to calls for its return.</a:t>
            </a:r>
          </a:p>
          <a:p>
            <a:r>
              <a:rPr lang="en-GB" dirty="0" smtClean="0"/>
              <a:t>Meanwhile, Churchill sought other, internal, means to stimulate expansion. </a:t>
            </a:r>
          </a:p>
          <a:p>
            <a:r>
              <a:rPr lang="en-GB" dirty="0" smtClean="0"/>
              <a:t>This was primarily through tax reductions:</a:t>
            </a:r>
          </a:p>
          <a:p>
            <a:pPr>
              <a:buNone/>
            </a:pPr>
            <a:r>
              <a:rPr lang="en-GB" dirty="0" smtClean="0"/>
              <a:t>		(a) of income tax in 1925;</a:t>
            </a:r>
          </a:p>
          <a:p>
            <a:pPr>
              <a:buNone/>
            </a:pPr>
            <a:r>
              <a:rPr lang="en-GB" dirty="0" smtClean="0"/>
              <a:t>		(b) the </a:t>
            </a:r>
            <a:r>
              <a:rPr lang="en-GB" dirty="0" err="1" smtClean="0"/>
              <a:t>derating</a:t>
            </a:r>
            <a:r>
              <a:rPr lang="en-GB" dirty="0" smtClean="0"/>
              <a:t> introduced in the 1928 Budget.</a:t>
            </a:r>
            <a:endParaRPr lang="en-GB" dirty="0"/>
          </a:p>
        </p:txBody>
      </p:sp>
    </p:spTree>
    <p:extLst>
      <p:ext uri="{BB962C8B-B14F-4D97-AF65-F5344CB8AC3E}">
        <p14:creationId xmlns:p14="http://schemas.microsoft.com/office/powerpoint/2010/main" val="42801095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Economics of </a:t>
            </a:r>
            <a:r>
              <a:rPr lang="en-GB" dirty="0" err="1" smtClean="0"/>
              <a:t>Derating</a:t>
            </a:r>
            <a:endParaRPr lang="en-GB" dirty="0"/>
          </a:p>
        </p:txBody>
      </p:sp>
      <p:sp>
        <p:nvSpPr>
          <p:cNvPr id="3" name="Content Placeholder 2"/>
          <p:cNvSpPr>
            <a:spLocks noGrp="1"/>
          </p:cNvSpPr>
          <p:nvPr>
            <p:ph idx="1"/>
          </p:nvPr>
        </p:nvSpPr>
        <p:spPr/>
        <p:txBody>
          <a:bodyPr>
            <a:normAutofit fontScale="92500"/>
          </a:bodyPr>
          <a:lstStyle/>
          <a:p>
            <a:r>
              <a:rPr lang="en-GB" dirty="0" smtClean="0"/>
              <a:t>Intended to relief industry and agriculture of £30m burden of local rates.</a:t>
            </a:r>
          </a:p>
          <a:p>
            <a:r>
              <a:rPr lang="en-GB" dirty="0" smtClean="0"/>
              <a:t>These fell heaviest on the depressed industries and led to flight to </a:t>
            </a:r>
            <a:r>
              <a:rPr lang="en-GB" dirty="0" err="1" smtClean="0"/>
              <a:t>greenfield</a:t>
            </a:r>
            <a:r>
              <a:rPr lang="en-GB" dirty="0" smtClean="0"/>
              <a:t> sites in low-rated districts.</a:t>
            </a:r>
          </a:p>
          <a:p>
            <a:r>
              <a:rPr lang="en-GB" dirty="0" smtClean="0"/>
              <a:t>In the process, </a:t>
            </a:r>
            <a:r>
              <a:rPr lang="en-GB" dirty="0" err="1" smtClean="0"/>
              <a:t>derating</a:t>
            </a:r>
            <a:r>
              <a:rPr lang="en-GB" dirty="0" smtClean="0"/>
              <a:t> assisted particularly those businesses most exposed to international trade – that is, those most affected by the restoration of the Gold Standard.</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Attitudes to Taxation</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Keynes believed that tax tended to be passed on to consumers.</a:t>
            </a:r>
          </a:p>
          <a:p>
            <a:r>
              <a:rPr lang="en-GB" dirty="0" smtClean="0"/>
              <a:t>Churchill did not. Entertainment tax, for instance, he felt ‘has not fallen as intended wholly on the consumer but with very painful effects on a hard-working profession’.</a:t>
            </a:r>
          </a:p>
          <a:p>
            <a:r>
              <a:rPr lang="en-GB" dirty="0" smtClean="0"/>
              <a:t>Similarly, the betting duty he introduced in 1926 turned out to be difficult to pass on to customers.</a:t>
            </a:r>
          </a:p>
          <a:p>
            <a:r>
              <a:rPr lang="en-GB" dirty="0" smtClean="0"/>
              <a:t>Not least, export industries could not pass the tax on to customers because of the competitive environment, so reducing taxes was a way of reducing their costs and allowing them more capital to reinvest.</a:t>
            </a:r>
          </a:p>
          <a:p>
            <a:endParaRPr lang="en-GB" dirty="0" smtClean="0"/>
          </a:p>
          <a:p>
            <a:endParaRPr lang="en-GB"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Politics of </a:t>
            </a:r>
            <a:r>
              <a:rPr lang="en-GB" dirty="0" err="1" smtClean="0"/>
              <a:t>Derating</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It was a means of encouraging modernisation in industry without having to use Protectionism which, as a Free-Trader, Churchill wished to avoid.</a:t>
            </a:r>
          </a:p>
          <a:p>
            <a:r>
              <a:rPr lang="en-GB" dirty="0" smtClean="0"/>
              <a:t>It was also an alternative to nationalisation.</a:t>
            </a:r>
          </a:p>
          <a:p>
            <a:r>
              <a:rPr lang="en-GB" dirty="0" smtClean="0"/>
              <a:t>Keynes claimed that it would primarily help industries that did not need it. However, as </a:t>
            </a:r>
            <a:r>
              <a:rPr lang="en-GB" dirty="0" err="1" smtClean="0"/>
              <a:t>Mair</a:t>
            </a:r>
            <a:r>
              <a:rPr lang="en-GB" dirty="0" smtClean="0"/>
              <a:t> points out, because the rates burden was much higher as a percentage of profits for the depressed industries </a:t>
            </a:r>
            <a:r>
              <a:rPr lang="en-GB" dirty="0" err="1" smtClean="0"/>
              <a:t>derating</a:t>
            </a:r>
            <a:r>
              <a:rPr lang="en-GB" dirty="0" smtClean="0"/>
              <a:t> was effectively targeted. </a:t>
            </a:r>
          </a:p>
          <a:p>
            <a:r>
              <a:rPr lang="en-GB" dirty="0" smtClean="0"/>
              <a:t>As well as a fiscal response to the Gold Standard, it also tied in with Neville Chamberlain’s reforms to local government in 1929.</a:t>
            </a:r>
          </a:p>
          <a:p>
            <a:endParaRPr lang="en-GB" dirty="0" smtClean="0"/>
          </a:p>
          <a:p>
            <a:endParaRPr lang="en-GB" dirty="0" smtClean="0"/>
          </a:p>
          <a:p>
            <a:endParaRPr lang="en-GB"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Overall Goals</a:t>
            </a:r>
            <a:endParaRPr lang="en-GB" dirty="0"/>
          </a:p>
        </p:txBody>
      </p:sp>
      <p:sp>
        <p:nvSpPr>
          <p:cNvPr id="3" name="Content Placeholder 2"/>
          <p:cNvSpPr>
            <a:spLocks noGrp="1"/>
          </p:cNvSpPr>
          <p:nvPr>
            <p:ph idx="1"/>
          </p:nvPr>
        </p:nvSpPr>
        <p:spPr/>
        <p:txBody>
          <a:bodyPr/>
          <a:lstStyle/>
          <a:p>
            <a:r>
              <a:rPr lang="en-GB" dirty="0" smtClean="0"/>
              <a:t>Churchill in 1924-29 sought to produce a non-inflationary expansion </a:t>
            </a:r>
          </a:p>
          <a:p>
            <a:pPr>
              <a:buNone/>
            </a:pPr>
            <a:r>
              <a:rPr lang="en-GB" dirty="0" smtClean="0"/>
              <a:t>		(a) through restoring financial stability and 	international credit;</a:t>
            </a:r>
          </a:p>
          <a:p>
            <a:pPr>
              <a:buNone/>
            </a:pPr>
            <a:r>
              <a:rPr lang="en-GB" dirty="0" smtClean="0"/>
              <a:t>		(b) domestically, through stimulating 	enterprise through tax cuts;</a:t>
            </a:r>
          </a:p>
          <a:p>
            <a:pPr>
              <a:buNone/>
            </a:pPr>
            <a:r>
              <a:rPr lang="en-GB" dirty="0" smtClean="0"/>
              <a:t>		(c) this was financed by expenditure 	savings, not least on the Navy.</a:t>
            </a:r>
            <a:endParaRPr lang="en-GB"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Stinting the Navy</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Churchill has been criticised for cutting capital expenditure on the Navy and the Singapore base.</a:t>
            </a:r>
          </a:p>
          <a:p>
            <a:r>
              <a:rPr lang="en-GB" dirty="0" smtClean="0"/>
              <a:t>Yet he had been notably cool towards naval expenditure as a Liberal before becoming First Lord of the Admiralty in 1911-15.</a:t>
            </a:r>
          </a:p>
          <a:p>
            <a:r>
              <a:rPr lang="en-GB" dirty="0" smtClean="0"/>
              <a:t>Both then and in 1924-29 he sought to find savings, in 1911-15 by seeking international agreement on halting ship construction and in 1924-29 by looking, for instance, for cheaper and more effective ways to defend Singapore.</a:t>
            </a:r>
            <a:endParaRPr lang="en-GB"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International Context</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Defence costs and debt management were influenced by international security problems and fears.</a:t>
            </a:r>
          </a:p>
          <a:p>
            <a:r>
              <a:rPr lang="en-GB" dirty="0" smtClean="0"/>
              <a:t>For instance, France ‘gave up the Rhine frontier in return for a promise by the US together with Great Britain to come to her aid in the event of German aggression. This American promise has been withdrawn’.</a:t>
            </a:r>
          </a:p>
          <a:p>
            <a:r>
              <a:rPr lang="en-GB" dirty="0" smtClean="0"/>
              <a:t>The Admiralty wanted Singapore because of the threat of Japan.</a:t>
            </a:r>
          </a:p>
          <a:p>
            <a:r>
              <a:rPr lang="en-GB" dirty="0" smtClean="0"/>
              <a:t>Security against Japan was constricted by the limits on ship-building in the 1921 Washington Naval Treaty.</a:t>
            </a:r>
          </a:p>
          <a:p>
            <a:r>
              <a:rPr lang="en-GB" dirty="0" smtClean="0"/>
              <a:t>Churchill told the Prime Minister in 1924 ‘I do not think there is the slightest chance of [war with Japan] in our lifetime’.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Geneva and After</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Lord Robert Cecil urged Churchill to support disarmament because it saved lots of money.</a:t>
            </a:r>
          </a:p>
          <a:p>
            <a:r>
              <a:rPr lang="en-GB" dirty="0" smtClean="0"/>
              <a:t>However, the American naval disarmament negotiations in 1927 created additional French anxieties.</a:t>
            </a:r>
          </a:p>
          <a:p>
            <a:r>
              <a:rPr lang="en-GB" dirty="0" smtClean="0"/>
              <a:t>Churchill responded that he favoured disarmament ‘provided that it does not mean France will not be strong enough to defend herself against German aggression or England capable of feeding herself in the face of American naval power’. The risk was that instead disarmament talks fuelled the fears that they were intended to allay.</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Post-war Problems</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Whilst Churchill’s time at the Treasury has been judged largely through hindsight, at the time he was primarily tackling problems stemming directly or indirectly from the Great War of 1914-18.</a:t>
            </a:r>
          </a:p>
          <a:p>
            <a:r>
              <a:rPr lang="en-GB" dirty="0" smtClean="0"/>
              <a:t>Internationally he was concerned to:</a:t>
            </a:r>
          </a:p>
          <a:p>
            <a:pPr>
              <a:buNone/>
            </a:pPr>
            <a:r>
              <a:rPr lang="en-GB" dirty="0" smtClean="0"/>
              <a:t>		(a) Reduce inter-allied debts (especially the high 	levels of debt to the US);</a:t>
            </a:r>
          </a:p>
          <a:p>
            <a:pPr>
              <a:buNone/>
            </a:pPr>
            <a:r>
              <a:rPr lang="en-GB" dirty="0" smtClean="0"/>
              <a:t>		(b) Preserve Free Trade, particularly on food;</a:t>
            </a:r>
          </a:p>
          <a:p>
            <a:pPr>
              <a:buNone/>
            </a:pPr>
            <a:r>
              <a:rPr lang="en-GB" dirty="0" smtClean="0"/>
              <a:t>		(c) Thereby increase international credit and trade.</a:t>
            </a:r>
          </a:p>
          <a:p>
            <a:pPr>
              <a:buNone/>
            </a:pPr>
            <a:endParaRPr lang="en-GB" dirty="0" smtClean="0"/>
          </a:p>
          <a:p>
            <a:pPr>
              <a:buNone/>
            </a:pPr>
            <a:r>
              <a:rPr lang="en-GB" dirty="0" smtClean="0"/>
              <a:t>		</a:t>
            </a:r>
            <a:endParaRPr lang="en-GB"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Final Assessment</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This limited Churchill’s ability to reduce costs as much as he wished.</a:t>
            </a:r>
          </a:p>
          <a:p>
            <a:r>
              <a:rPr lang="en-GB" dirty="0" smtClean="0"/>
              <a:t>He made some progress with domestic expansion, claiming in his 1929 Budget that employment in insured trades was up by 591,000 whilst the cost of living had fallen substantially.</a:t>
            </a:r>
          </a:p>
          <a:p>
            <a:r>
              <a:rPr lang="en-GB" dirty="0" smtClean="0"/>
              <a:t>However, progress internationally was stymied by gold hoarding and American unwillingness to see substantial debt reductions.</a:t>
            </a:r>
          </a:p>
          <a:p>
            <a:r>
              <a:rPr lang="en-GB" dirty="0" smtClean="0"/>
              <a:t>This should not detract from the creativity with which Churchill attempted to manage the considerable financial and economic challenges he faced.</a:t>
            </a:r>
          </a:p>
          <a:p>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Essay Questions</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Why was Churchill so concerned to reduce tax levels in the 1920s?</a:t>
            </a:r>
          </a:p>
          <a:p>
            <a:r>
              <a:rPr lang="en-GB" dirty="0" smtClean="0"/>
              <a:t>Were Britain’s economic problems of the 1920s all shaped by the First World War?</a:t>
            </a:r>
          </a:p>
          <a:p>
            <a:r>
              <a:rPr lang="en-GB" dirty="0" smtClean="0"/>
              <a:t>Assess the arguments for and against the Gold Standard.</a:t>
            </a:r>
          </a:p>
          <a:p>
            <a:r>
              <a:rPr lang="en-GB" dirty="0" smtClean="0"/>
              <a:t>Why could the restoration of the Gold Standard not be sustained?</a:t>
            </a:r>
          </a:p>
          <a:p>
            <a:r>
              <a:rPr lang="en-GB" dirty="0" smtClean="0"/>
              <a:t>‘All my efforts, such as they have been, have failed’ (Churchill, 1927). Discuss.</a:t>
            </a:r>
          </a:p>
        </p:txBody>
      </p:sp>
    </p:spTree>
    <p:extLst>
      <p:ext uri="{BB962C8B-B14F-4D97-AF65-F5344CB8AC3E}">
        <p14:creationId xmlns:p14="http://schemas.microsoft.com/office/powerpoint/2010/main" val="3601892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Domestic Economic Objectives</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Domestically Churchill sought to:</a:t>
            </a:r>
          </a:p>
          <a:p>
            <a:pPr>
              <a:buNone/>
            </a:pPr>
            <a:r>
              <a:rPr lang="en-GB" dirty="0" smtClean="0"/>
              <a:t>		(a) Reduce government expenditure, 	especially on the Navy;</a:t>
            </a:r>
          </a:p>
          <a:p>
            <a:pPr>
              <a:buNone/>
            </a:pPr>
            <a:r>
              <a:rPr lang="en-GB" dirty="0" smtClean="0"/>
              <a:t>		(b) This would enable him to reduce direct 	taxes, with some compensating increases in 	duties on luxury goods;</a:t>
            </a:r>
          </a:p>
          <a:p>
            <a:pPr>
              <a:buNone/>
            </a:pPr>
            <a:r>
              <a:rPr lang="en-GB" dirty="0" smtClean="0"/>
              <a:t>		(c) More international credit and trade, with 	lower taxation would, he hoped, secure 	economic recovery;</a:t>
            </a:r>
          </a:p>
          <a:p>
            <a:pPr>
              <a:buNone/>
            </a:pPr>
            <a:r>
              <a:rPr lang="en-GB" dirty="0" smtClean="0"/>
              <a:t>		(d) This would in turn help to reduce 	unemployment.</a:t>
            </a:r>
          </a:p>
          <a:p>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Interpretations</a:t>
            </a: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Churchill did not claim to be an economist and has sometimes been seen as being very much guided by his officials, not least to the Gold Standard decision.</a:t>
            </a:r>
          </a:p>
          <a:p>
            <a:r>
              <a:rPr lang="en-GB" dirty="0" smtClean="0"/>
              <a:t>He was, however, a very political Chancellor: </a:t>
            </a:r>
            <a:r>
              <a:rPr lang="en-GB" dirty="0" err="1" smtClean="0"/>
              <a:t>Daunton</a:t>
            </a:r>
            <a:r>
              <a:rPr lang="en-GB" dirty="0" smtClean="0"/>
              <a:t> argues that the 1925 Budget was a major restatement of fiscal policy, not least for political ends. It sought to persuade the middle classes to accept a more onerous post-war tax system, balancing this with welfare benefits for the working classes. In the process, Churchill made the tax system more progressive, and undercut Labour demands for a capital levy.</a:t>
            </a:r>
          </a:p>
          <a:p>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Wide-Ranging Chancellor</a:t>
            </a:r>
            <a:endParaRPr lang="en-GB" dirty="0"/>
          </a:p>
        </p:txBody>
      </p:sp>
      <p:sp>
        <p:nvSpPr>
          <p:cNvPr id="3" name="Content Placeholder 2"/>
          <p:cNvSpPr>
            <a:spLocks noGrp="1"/>
          </p:cNvSpPr>
          <p:nvPr>
            <p:ph idx="1"/>
          </p:nvPr>
        </p:nvSpPr>
        <p:spPr/>
        <p:txBody>
          <a:bodyPr>
            <a:normAutofit fontScale="92500"/>
          </a:bodyPr>
          <a:lstStyle/>
          <a:p>
            <a:r>
              <a:rPr lang="en-GB" dirty="0" smtClean="0"/>
              <a:t>This political approach to his portfolio might also be seen in the observation of his Principal Private Secretary: ‘The range of his official interests alone was extraordinary’. For instance, to respond to Admiralty demands for money he set up his own study into Japanese naval expenditure.</a:t>
            </a:r>
          </a:p>
          <a:p>
            <a:r>
              <a:rPr lang="en-GB" dirty="0" smtClean="0"/>
              <a:t>Yet was there a coherence to his economic objectives linking all this activity, including the return to the Gold Standard?</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Expand or Deflate?</a:t>
            </a: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After all, the broad aim of Churchill’s policy was expansionist.</a:t>
            </a:r>
          </a:p>
          <a:p>
            <a:r>
              <a:rPr lang="en-GB" dirty="0" smtClean="0"/>
              <a:t>However, he did not like what he saw as artificial means to expansion, such as the credits under the Trade Facilities Act 1921 which he cancelled in 1926.</a:t>
            </a:r>
          </a:p>
          <a:p>
            <a:r>
              <a:rPr lang="en-GB" dirty="0" smtClean="0"/>
              <a:t>But nor did he like what he in 1927 condemned as the ‘policy of deflation, debt repayment, high taxation, large sinking funds and Gold Standard’ followed by the Bank of England and Treasury since 1918, fearing it brought ‘bad trade [and]....fierce labour disputes’.</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Social and Strategic Considerations</a:t>
            </a:r>
            <a:endParaRPr lang="en-GB" dirty="0"/>
          </a:p>
        </p:txBody>
      </p:sp>
      <p:sp>
        <p:nvSpPr>
          <p:cNvPr id="3" name="Content Placeholder 2"/>
          <p:cNvSpPr>
            <a:spLocks noGrp="1"/>
          </p:cNvSpPr>
          <p:nvPr>
            <p:ph idx="1"/>
          </p:nvPr>
        </p:nvSpPr>
        <p:spPr/>
        <p:txBody>
          <a:bodyPr>
            <a:normAutofit lnSpcReduction="10000"/>
          </a:bodyPr>
          <a:lstStyle/>
          <a:p>
            <a:r>
              <a:rPr lang="en-GB" dirty="0" smtClean="0"/>
              <a:t>A running theme of Churchill’s Chancellorship was that this policy benefited </a:t>
            </a:r>
            <a:r>
              <a:rPr lang="en-GB" dirty="0" err="1" smtClean="0"/>
              <a:t>fundholders</a:t>
            </a:r>
            <a:r>
              <a:rPr lang="en-GB" dirty="0" smtClean="0"/>
              <a:t> at the expense of middle class taxpayers and working class wage-earners. This he saw as socially, economically and strategically unwise, noting in 1927: ‘In a few years’ time you will see on the one hand Germany free from debt with a strong credit, a most active industry and low taxation, and Britain with gigantic taxation and an enormous </a:t>
            </a:r>
            <a:r>
              <a:rPr lang="en-GB" i="1" dirty="0" err="1" smtClean="0"/>
              <a:t>rentier</a:t>
            </a:r>
            <a:r>
              <a:rPr lang="en-GB" dirty="0" smtClean="0"/>
              <a:t> class’.</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Politics of Gold</a:t>
            </a:r>
            <a:endParaRPr lang="en-GB" dirty="0"/>
          </a:p>
        </p:txBody>
      </p:sp>
      <p:sp>
        <p:nvSpPr>
          <p:cNvPr id="3" name="Content Placeholder 2"/>
          <p:cNvSpPr>
            <a:spLocks noGrp="1"/>
          </p:cNvSpPr>
          <p:nvPr>
            <p:ph idx="1"/>
          </p:nvPr>
        </p:nvSpPr>
        <p:spPr/>
        <p:txBody>
          <a:bodyPr/>
          <a:lstStyle/>
          <a:p>
            <a:r>
              <a:rPr lang="en-GB" dirty="0" smtClean="0"/>
              <a:t>Churchill, accordingly, was always ready to listen to those like Keynes who seemed to offer an expansionist alternative to Treasury policy.</a:t>
            </a:r>
          </a:p>
          <a:p>
            <a:r>
              <a:rPr lang="en-GB" dirty="0" smtClean="0"/>
              <a:t>However, restoring the Gold Standard was not purely deflationary, it could be seen as:</a:t>
            </a:r>
          </a:p>
          <a:p>
            <a:pPr>
              <a:buNone/>
            </a:pPr>
            <a:r>
              <a:rPr lang="en-GB" dirty="0" smtClean="0"/>
              <a:t>		(</a:t>
            </a:r>
            <a:r>
              <a:rPr lang="en-GB" dirty="0" err="1" smtClean="0"/>
              <a:t>i</a:t>
            </a:r>
            <a:r>
              <a:rPr lang="en-GB" dirty="0" smtClean="0"/>
              <a:t>) Providing cheaper credit;</a:t>
            </a:r>
          </a:p>
          <a:p>
            <a:pPr>
              <a:buNone/>
            </a:pPr>
            <a:r>
              <a:rPr lang="en-GB" dirty="0" smtClean="0"/>
              <a:t>		(ii) Aiding global (and imperial) trade.</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1333</TotalTime>
  <Words>2696</Words>
  <Application>Microsoft Office PowerPoint</Application>
  <PresentationFormat>On-screen Show (4:3)</PresentationFormat>
  <Paragraphs>163</Paragraphs>
  <Slides>31</Slides>
  <Notes>13</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Churchill as Chancellor of the Exchequer 1924-29</vt:lpstr>
      <vt:lpstr>In Hindsight</vt:lpstr>
      <vt:lpstr>Post-war Problems</vt:lpstr>
      <vt:lpstr>Domestic Economic Objectives</vt:lpstr>
      <vt:lpstr>Interpretations</vt:lpstr>
      <vt:lpstr>A Wide-Ranging Chancellor</vt:lpstr>
      <vt:lpstr>Expand or Deflate?</vt:lpstr>
      <vt:lpstr>Social and Strategic Considerations</vt:lpstr>
      <vt:lpstr>The Politics of Gold</vt:lpstr>
      <vt:lpstr>How to Encourage Enterprise?</vt:lpstr>
      <vt:lpstr>The Gold Debate: Background</vt:lpstr>
      <vt:lpstr>Why Return to Gold?</vt:lpstr>
      <vt:lpstr>Gold, Stability and Recovery</vt:lpstr>
      <vt:lpstr>Defining the Gold Standard</vt:lpstr>
      <vt:lpstr>Operating the Gold Standard</vt:lpstr>
      <vt:lpstr>The Road Back to Gold</vt:lpstr>
      <vt:lpstr>Churchill and the Gold Debate</vt:lpstr>
      <vt:lpstr>Reasons for Restoration</vt:lpstr>
      <vt:lpstr>Implementing the Gold Standard</vt:lpstr>
      <vt:lpstr>The Price of Gold?</vt:lpstr>
      <vt:lpstr>Was it a Mistake?</vt:lpstr>
      <vt:lpstr>Gold and Expansion</vt:lpstr>
      <vt:lpstr>The Economics of Derating</vt:lpstr>
      <vt:lpstr>Attitudes to Taxation</vt:lpstr>
      <vt:lpstr>The Politics of Derating</vt:lpstr>
      <vt:lpstr>Overall Goals</vt:lpstr>
      <vt:lpstr>Stinting the Navy</vt:lpstr>
      <vt:lpstr>The International Context</vt:lpstr>
      <vt:lpstr>Geneva and After</vt:lpstr>
      <vt:lpstr>Final Assessment</vt:lpstr>
      <vt:lpstr>Essay Questions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catterall</dc:creator>
  <cp:lastModifiedBy>ISLS</cp:lastModifiedBy>
  <cp:revision>92</cp:revision>
  <dcterms:created xsi:type="dcterms:W3CDTF">2012-05-28T13:23:03Z</dcterms:created>
  <dcterms:modified xsi:type="dcterms:W3CDTF">2014-10-21T12:27:16Z</dcterms:modified>
</cp:coreProperties>
</file>